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6" r:id="rId3"/>
    <p:sldId id="257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stin Gillman" initials="JG" lastIdx="1" clrIdx="0"/>
  <p:cmAuthor id="1" name="Alison Sirkus Brody" initials="ASB" lastIdx="5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6630" autoAdjust="0"/>
  </p:normalViewPr>
  <p:slideViewPr>
    <p:cSldViewPr>
      <p:cViewPr varScale="1">
        <p:scale>
          <a:sx n="107" d="100"/>
          <a:sy n="107" d="100"/>
        </p:scale>
        <p:origin x="11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5109F-309F-4004-831C-6DB7FF5BD7EB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E66BB-9E73-47BF-9E34-9175DD5FF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2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 the</a:t>
            </a:r>
            <a:r>
              <a:rPr lang="en-US" baseline="0" dirty="0" smtClean="0"/>
              <a:t> Federation’s </a:t>
            </a:r>
            <a:r>
              <a:rPr lang="en-US" dirty="0" smtClean="0"/>
              <a:t>Pro</a:t>
            </a:r>
            <a:r>
              <a:rPr lang="en-US" baseline="0" dirty="0" smtClean="0"/>
              <a:t> Bono Consulting practice!  This presentation will lead you through the process to apply and  track your pro bono project.  As the Pro Bono Consulting practice is a new program, while in this Beta mode, we are utilizing the Grants Management system to track pro bono projects.   It is a bit clunky, but we hope this set of instructions will clarify the steps required for the system.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E66BB-9E73-47BF-9E34-9175DD5FF8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30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E66BB-9E73-47BF-9E34-9175DD5FF8E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5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E66BB-9E73-47BF-9E34-9175DD5FF8E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86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CA219-5D05-4D5A-855A-4F6A9A97DF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201C-7451-428B-9CEA-FBBF7FF3D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48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CA219-5D05-4D5A-855A-4F6A9A97DF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201C-7451-428B-9CEA-FBBF7FF3D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9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CA219-5D05-4D5A-855A-4F6A9A97DF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201C-7451-428B-9CEA-FBBF7FF3D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22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CA219-5D05-4D5A-855A-4F6A9A97DF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201C-7451-428B-9CEA-FBBF7FF3D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1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CA219-5D05-4D5A-855A-4F6A9A97DF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201C-7451-428B-9CEA-FBBF7FF3D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7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CA219-5D05-4D5A-855A-4F6A9A97DF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201C-7451-428B-9CEA-FBBF7FF3D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61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CA219-5D05-4D5A-855A-4F6A9A97DF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201C-7451-428B-9CEA-FBBF7FF3D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30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CA219-5D05-4D5A-855A-4F6A9A97DF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201C-7451-428B-9CEA-FBBF7FF3D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5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CA219-5D05-4D5A-855A-4F6A9A97DF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201C-7451-428B-9CEA-FBBF7FF3D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3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CA219-5D05-4D5A-855A-4F6A9A97DF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201C-7451-428B-9CEA-FBBF7FF3D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11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CA219-5D05-4D5A-855A-4F6A9A97DF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201C-7451-428B-9CEA-FBBF7FF3D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20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CA219-5D05-4D5A-855A-4F6A9A97DF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B201C-7451-428B-9CEA-FBBF7FF3D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0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request.com/SID_364/" TargetMode="External"/><Relationship Id="rId2" Type="http://schemas.openxmlformats.org/officeDocument/2006/relationships/hyperlink" Target="mailto:grantsmanagement@sfjcf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grantrequest.com/SID_364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jcfprobono@sfjcf.or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772400" cy="1470025"/>
          </a:xfrm>
        </p:spPr>
        <p:txBody>
          <a:bodyPr/>
          <a:lstStyle/>
          <a:p>
            <a:r>
              <a:rPr lang="en-US" dirty="0" smtClean="0"/>
              <a:t>Welcome to the</a:t>
            </a:r>
            <a:br>
              <a:rPr lang="en-US" dirty="0" smtClean="0"/>
            </a:br>
            <a:r>
              <a:rPr lang="en-US" dirty="0" smtClean="0"/>
              <a:t>Pro Bono Consulting Practice!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343400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Instructions for Submitting Requested Information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275371"/>
            <a:ext cx="4114800" cy="205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76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dirty="0" smtClean="0"/>
              <a:t>Establishing your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F</a:t>
            </a:r>
            <a:r>
              <a:rPr lang="en-US" sz="2800" dirty="0" smtClean="0"/>
              <a:t>irst-time users will have received a temporary </a:t>
            </a:r>
            <a:r>
              <a:rPr lang="en-US" sz="2800" dirty="0"/>
              <a:t>password </a:t>
            </a:r>
            <a:r>
              <a:rPr lang="en-US" sz="2800" dirty="0" smtClean="0"/>
              <a:t>in </a:t>
            </a:r>
            <a:r>
              <a:rPr lang="en-US" sz="2800" dirty="0"/>
              <a:t>an email </a:t>
            </a:r>
            <a:r>
              <a:rPr lang="en-US" sz="2800" dirty="0" smtClean="0"/>
              <a:t>from: </a:t>
            </a:r>
            <a:r>
              <a:rPr lang="en-US" sz="2800" u="sng" dirty="0" smtClean="0">
                <a:hlinkClick r:id="rId2"/>
              </a:rPr>
              <a:t>grantsmanagement@sfjcf.org</a:t>
            </a:r>
            <a:endParaRPr lang="en-US" sz="2800" u="sng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Use that password to login &amp; reset your password here:</a:t>
            </a:r>
            <a:r>
              <a:rPr lang="en-US" sz="2800" dirty="0"/>
              <a:t> </a:t>
            </a:r>
            <a:r>
              <a:rPr lang="en-US" sz="2800" dirty="0" smtClean="0">
                <a:hlinkClick r:id="rId3"/>
              </a:rPr>
              <a:t>https//grantrequest.com/SID_364/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849" y="3810000"/>
            <a:ext cx="7037174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816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Establishing your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495799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100" dirty="0" smtClean="0"/>
              <a:t>If you cannot find the </a:t>
            </a:r>
            <a:r>
              <a:rPr lang="en-US" sz="4100" dirty="0" smtClean="0"/>
              <a:t>email</a:t>
            </a:r>
            <a:r>
              <a:rPr lang="en-US" sz="3600" dirty="0" smtClean="0"/>
              <a:t> </a:t>
            </a:r>
            <a:r>
              <a:rPr lang="en-US" sz="4100" dirty="0" smtClean="0"/>
              <a:t>with </a:t>
            </a:r>
            <a:r>
              <a:rPr lang="en-US" sz="4100" dirty="0" smtClean="0"/>
              <a:t>your temporary password, then go here: </a:t>
            </a:r>
            <a:r>
              <a:rPr lang="en-US" sz="4400" dirty="0" smtClean="0">
                <a:hlinkClick r:id="rId2"/>
              </a:rPr>
              <a:t>https</a:t>
            </a:r>
            <a:r>
              <a:rPr lang="en-US" sz="4400" dirty="0">
                <a:hlinkClick r:id="rId2"/>
              </a:rPr>
              <a:t>//grantrequest.com/SID_364/</a:t>
            </a:r>
            <a:r>
              <a:rPr lang="en-US" sz="4400" dirty="0"/>
              <a:t> </a:t>
            </a: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5000" dirty="0" smtClean="0"/>
              <a:t>Click</a:t>
            </a:r>
            <a:r>
              <a:rPr lang="en-US" sz="5000" dirty="0"/>
              <a:t>: “Forgot Password.” </a:t>
            </a:r>
            <a:endParaRPr lang="en-US" sz="5000" dirty="0" smtClean="0"/>
          </a:p>
          <a:p>
            <a:pPr marL="0" indent="0">
              <a:buNone/>
            </a:pPr>
            <a:endParaRPr lang="en-US" sz="5000" dirty="0"/>
          </a:p>
          <a:p>
            <a:pPr marL="0" indent="0">
              <a:buNone/>
            </a:pPr>
            <a:endParaRPr lang="en-US" sz="41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sz="3500" dirty="0" smtClean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500" dirty="0" smtClean="0"/>
              <a:t>You </a:t>
            </a:r>
            <a:r>
              <a:rPr lang="en-US" sz="4500" dirty="0" smtClean="0"/>
              <a:t>will receive instructions for creating a user account.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362200"/>
            <a:ext cx="6096000" cy="2244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ight Arrow 5"/>
          <p:cNvSpPr/>
          <p:nvPr/>
        </p:nvSpPr>
        <p:spPr>
          <a:xfrm rot="20240870">
            <a:off x="4876800" y="4114800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2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Managing Your Account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lvl="2" indent="0">
              <a:buNone/>
            </a:pPr>
            <a:r>
              <a:rPr lang="en-US" sz="2800" dirty="0" smtClean="0"/>
              <a:t>After you login to your new account, you will see this screen:</a:t>
            </a:r>
          </a:p>
          <a:p>
            <a:pPr marL="0" lvl="2" indent="0">
              <a:buNone/>
            </a:pPr>
            <a:endParaRPr lang="en-US" sz="2800" dirty="0" smtClean="0"/>
          </a:p>
          <a:p>
            <a:pPr marL="0" lvl="2" indent="0">
              <a:buNone/>
            </a:pPr>
            <a:endParaRPr lang="en-US" sz="2800" dirty="0" smtClean="0"/>
          </a:p>
          <a:p>
            <a:pPr marL="914400" lvl="2" indent="0">
              <a:buNone/>
            </a:pPr>
            <a:r>
              <a:rPr lang="en-US" dirty="0" smtClean="0"/>
              <a:t> </a:t>
            </a:r>
          </a:p>
          <a:p>
            <a:pPr lvl="2"/>
            <a:endParaRPr lang="en-US" dirty="0" smtClean="0"/>
          </a:p>
          <a:p>
            <a:pPr marL="914400" lvl="2" indent="0">
              <a:buNone/>
            </a:pPr>
            <a:endParaRPr lang="en-US" sz="2800" dirty="0" smtClean="0"/>
          </a:p>
          <a:p>
            <a:pPr marL="0" lvl="2" indent="0">
              <a:buNone/>
            </a:pPr>
            <a:r>
              <a:rPr lang="en-US" sz="2800" dirty="0"/>
              <a:t>C</a:t>
            </a:r>
            <a:r>
              <a:rPr lang="en-US" sz="2800" dirty="0" smtClean="0"/>
              <a:t>lick on “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Reports” </a:t>
            </a:r>
            <a:r>
              <a:rPr lang="en-US" sz="2800" dirty="0" smtClean="0"/>
              <a:t>to see the specific information that is requested of you.</a:t>
            </a:r>
            <a:endParaRPr lang="en-US" sz="28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0"/>
            <a:ext cx="8499526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ight Arrow 4"/>
          <p:cNvSpPr/>
          <p:nvPr/>
        </p:nvSpPr>
        <p:spPr>
          <a:xfrm rot="2434520">
            <a:off x="838199" y="2197447"/>
            <a:ext cx="457200" cy="2685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31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304800" y="228600"/>
            <a:ext cx="8610600" cy="6400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 the Reports Tab, on the far right, is a drop down screen with: </a:t>
            </a:r>
          </a:p>
          <a:p>
            <a:pPr lvl="1"/>
            <a:r>
              <a:rPr lang="en-US" sz="2600" dirty="0" smtClean="0"/>
              <a:t>New Requirements</a:t>
            </a:r>
          </a:p>
          <a:p>
            <a:pPr lvl="1"/>
            <a:r>
              <a:rPr lang="en-US" sz="2600" dirty="0" smtClean="0"/>
              <a:t>In Progress Requirements</a:t>
            </a:r>
          </a:p>
          <a:p>
            <a:pPr lvl="1"/>
            <a:r>
              <a:rPr lang="en-US" sz="2600" dirty="0" smtClean="0"/>
              <a:t>Submitted Requirements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57150" indent="0">
              <a:buNone/>
            </a:pPr>
            <a:r>
              <a:rPr lang="en-US" dirty="0" smtClean="0"/>
              <a:t>Select one, then click on the </a:t>
            </a:r>
            <a:r>
              <a:rPr lang="en-US" b="1" dirty="0" smtClean="0">
                <a:solidFill>
                  <a:srgbClr val="0070C0"/>
                </a:solidFill>
              </a:rPr>
              <a:t>highlighted</a:t>
            </a:r>
            <a:r>
              <a:rPr lang="en-US" dirty="0" smtClean="0"/>
              <a:t> item under “Form Name” to fill out and submit the requested information.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sz="2600" dirty="0" smtClean="0"/>
          </a:p>
          <a:p>
            <a:pPr marL="457200" lvl="1" indent="0">
              <a:buNone/>
            </a:pPr>
            <a:endParaRPr lang="en-US" sz="2400" b="1" dirty="0" smtClean="0"/>
          </a:p>
          <a:p>
            <a:pPr marL="457200" lvl="1" indent="0">
              <a:buNone/>
            </a:pPr>
            <a:r>
              <a:rPr lang="en-US" sz="2400" b="1" dirty="0" smtClean="0"/>
              <a:t>Still </a:t>
            </a:r>
            <a:r>
              <a:rPr lang="en-US" sz="2400" b="1" dirty="0"/>
              <a:t>need help? Email: </a:t>
            </a:r>
            <a:r>
              <a:rPr lang="en-US" sz="2400" b="1" u="sng" dirty="0">
                <a:hlinkClick r:id="rId3"/>
              </a:rPr>
              <a:t>jcfprobono@sfjcf.org</a:t>
            </a:r>
            <a:endParaRPr lang="en-US" sz="2400" dirty="0"/>
          </a:p>
          <a:p>
            <a:pPr marL="457200" lvl="1" indent="0">
              <a:buNone/>
            </a:pPr>
            <a:endParaRPr lang="en-US" sz="2600" dirty="0" smtClean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838200"/>
            <a:ext cx="2057400" cy="103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56356"/>
            <a:ext cx="8763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own Arrow 1"/>
          <p:cNvSpPr/>
          <p:nvPr/>
        </p:nvSpPr>
        <p:spPr>
          <a:xfrm rot="731855">
            <a:off x="593962" y="4370439"/>
            <a:ext cx="3048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711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34912</TotalTime>
  <Words>246</Words>
  <Application>Microsoft Office PowerPoint</Application>
  <PresentationFormat>On-screen Show (4:3)</PresentationFormat>
  <Paragraphs>56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Welcome to the Pro Bono Consulting Practice!</vt:lpstr>
      <vt:lpstr>Establishing your account</vt:lpstr>
      <vt:lpstr>Establishing your account</vt:lpstr>
      <vt:lpstr>Managing Your Account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Aiko-Sophie Morrissette-Ezaki</dc:creator>
  <cp:lastModifiedBy>Bab Freiberg</cp:lastModifiedBy>
  <cp:revision>74</cp:revision>
  <dcterms:created xsi:type="dcterms:W3CDTF">2015-02-03T22:51:50Z</dcterms:created>
  <dcterms:modified xsi:type="dcterms:W3CDTF">2015-07-20T21:17:15Z</dcterms:modified>
</cp:coreProperties>
</file>